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  <p:sldId id="263" r:id="rId19"/>
    <p:sldId id="264" r:id="rId20"/>
    <p:sldId id="265" r:id="rId21"/>
    <p:sldId id="266" r:id="rId22"/>
    <p:sldId id="267" r:id="rId23"/>
    <p:sldId id="268" r:id="rId24"/>
    <p:sldId id="269" r:id="rId25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Lexend Exa" charset="1" panose="00000000000000000000"/>
      <p:regular r:id="rId10"/>
    </p:embeddedFont>
    <p:embeddedFont>
      <p:font typeface="Lexend Deca" charset="1" panose="00000000000000000000"/>
      <p:regular r:id="rId11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slides/slide1.xml" Type="http://schemas.openxmlformats.org/officeDocument/2006/relationships/slide"/><Relationship Id="rId13" Target="slides/slide2.xml" Type="http://schemas.openxmlformats.org/officeDocument/2006/relationships/slide"/><Relationship Id="rId14" Target="slides/slide3.xml" Type="http://schemas.openxmlformats.org/officeDocument/2006/relationships/slide"/><Relationship Id="rId15" Target="slides/slide4.xml" Type="http://schemas.openxmlformats.org/officeDocument/2006/relationships/slide"/><Relationship Id="rId16" Target="slides/slide5.xml" Type="http://schemas.openxmlformats.org/officeDocument/2006/relationships/slide"/><Relationship Id="rId17" Target="slides/slide6.xml" Type="http://schemas.openxmlformats.org/officeDocument/2006/relationships/slide"/><Relationship Id="rId18" Target="slides/slide7.xml" Type="http://schemas.openxmlformats.org/officeDocument/2006/relationships/slide"/><Relationship Id="rId19" Target="slides/slide8.xml" Type="http://schemas.openxmlformats.org/officeDocument/2006/relationships/slide"/><Relationship Id="rId2" Target="presProps.xml" Type="http://schemas.openxmlformats.org/officeDocument/2006/relationships/presProps"/><Relationship Id="rId20" Target="slides/slide9.xml" Type="http://schemas.openxmlformats.org/officeDocument/2006/relationships/slide"/><Relationship Id="rId21" Target="slides/slide10.xml" Type="http://schemas.openxmlformats.org/officeDocument/2006/relationships/slide"/><Relationship Id="rId22" Target="slides/slide11.xml" Type="http://schemas.openxmlformats.org/officeDocument/2006/relationships/slide"/><Relationship Id="rId23" Target="slides/slide12.xml" Type="http://schemas.openxmlformats.org/officeDocument/2006/relationships/slide"/><Relationship Id="rId24" Target="slides/slide13.xml" Type="http://schemas.openxmlformats.org/officeDocument/2006/relationships/slide"/><Relationship Id="rId25" Target="slides/slide14.xml" Type="http://schemas.openxmlformats.org/officeDocument/2006/relationships/slide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png>
</file>

<file path=ppt/media/image16.png>
</file>

<file path=ppt/media/image17.png>
</file>

<file path=ppt/media/image18.svg>
</file>

<file path=ppt/media/image19.jpeg>
</file>

<file path=ppt/media/image2.svg>
</file>

<file path=ppt/media/image20.jpeg>
</file>

<file path=ppt/media/image21.jpeg>
</file>

<file path=ppt/media/image22.pn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sv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svg>
</file>

<file path=ppt/media/image40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9.png" Type="http://schemas.openxmlformats.org/officeDocument/2006/relationships/image"/><Relationship Id="rId11" Target="../media/image10.svg" Type="http://schemas.openxmlformats.org/officeDocument/2006/relationships/image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Relationship Id="rId6" Target="../media/image5.png" Type="http://schemas.openxmlformats.org/officeDocument/2006/relationships/image"/><Relationship Id="rId7" Target="../media/image6.svg" Type="http://schemas.openxmlformats.org/officeDocument/2006/relationships/image"/><Relationship Id="rId8" Target="../media/image7.png" Type="http://schemas.openxmlformats.org/officeDocument/2006/relationships/image"/><Relationship Id="rId9" Target="../media/image8.sv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31.svg" Type="http://schemas.openxmlformats.org/officeDocument/2006/relationships/image"/><Relationship Id="rId4" Target="../media/image32.png" Type="http://schemas.openxmlformats.org/officeDocument/2006/relationships/image"/><Relationship Id="rId5" Target="../media/image33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4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5.png" Type="http://schemas.openxmlformats.org/officeDocument/2006/relationships/image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png" Type="http://schemas.openxmlformats.org/officeDocument/2006/relationships/image"/><Relationship Id="rId3" Target="../media/image37.png" Type="http://schemas.openxmlformats.org/officeDocument/2006/relationships/image"/><Relationship Id="rId4" Target="../media/image38.png" Type="http://schemas.openxmlformats.org/officeDocument/2006/relationships/image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png" Type="http://schemas.openxmlformats.org/officeDocument/2006/relationships/image"/><Relationship Id="rId5" Target="../media/image6.svg" Type="http://schemas.openxmlformats.org/officeDocument/2006/relationships/image"/><Relationship Id="rId6" Target="../media/image39.png" Type="http://schemas.openxmlformats.org/officeDocument/2006/relationships/image"/><Relationship Id="rId7" Target="../media/image40.svg" Type="http://schemas.openxmlformats.org/officeDocument/2006/relationships/image"/><Relationship Id="rId8" Target="../media/image17.png" Type="http://schemas.openxmlformats.org/officeDocument/2006/relationships/image"/><Relationship Id="rId9" Target="../media/image18.sv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sv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svg" Type="http://schemas.openxmlformats.org/officeDocument/2006/relationships/image"/><Relationship Id="rId4" Target="../media/image15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7.png" Type="http://schemas.openxmlformats.org/officeDocument/2006/relationships/image"/><Relationship Id="rId3" Target="../media/image18.svg" Type="http://schemas.openxmlformats.org/officeDocument/2006/relationships/image"/><Relationship Id="rId4" Target="../media/image19.jpeg" Type="http://schemas.openxmlformats.org/officeDocument/2006/relationships/image"/><Relationship Id="rId5" Target="../media/image20.jpeg" Type="http://schemas.openxmlformats.org/officeDocument/2006/relationships/image"/><Relationship Id="rId6" Target="../media/image21.jpe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3.png" Type="http://schemas.openxmlformats.org/officeDocument/2006/relationships/image"/><Relationship Id="rId3" Target="../media/image24.svg" Type="http://schemas.openxmlformats.org/officeDocument/2006/relationships/image"/><Relationship Id="rId4" Target="../media/image25.png" Type="http://schemas.openxmlformats.org/officeDocument/2006/relationships/image"/><Relationship Id="rId5" Target="../media/image26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Relationship Id="rId3" Target="../media/image28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jpe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F4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954316" y="7141838"/>
            <a:ext cx="12379369" cy="49085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919"/>
              </a:lnSpc>
            </a:pPr>
            <a:r>
              <a:rPr lang="en-US" sz="2799">
                <a:solidFill>
                  <a:srgbClr val="F4F2E1"/>
                </a:solidFill>
                <a:latin typeface="Lexend Deca"/>
              </a:rPr>
              <a:t>Made By Humans powered by AI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753314" y="3383471"/>
            <a:ext cx="12379369" cy="24723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587"/>
              </a:lnSpc>
            </a:pPr>
            <a:r>
              <a:rPr lang="en-US" sz="9399">
                <a:solidFill>
                  <a:srgbClr val="F4F2E1"/>
                </a:solidFill>
                <a:latin typeface="Lexend Exa"/>
              </a:rPr>
              <a:t>FRAUD DETECTION</a:t>
            </a:r>
          </a:p>
        </p:txBody>
      </p:sp>
      <p:sp>
        <p:nvSpPr>
          <p:cNvPr name="Freeform 4" id="4"/>
          <p:cNvSpPr/>
          <p:nvPr/>
        </p:nvSpPr>
        <p:spPr>
          <a:xfrm flipH="false" flipV="false" rot="0">
            <a:off x="14462393" y="6554792"/>
            <a:ext cx="4666268" cy="4114800"/>
          </a:xfrm>
          <a:custGeom>
            <a:avLst/>
            <a:gdLst/>
            <a:ahLst/>
            <a:cxnLst/>
            <a:rect r="r" b="b" t="t" l="l"/>
            <a:pathLst>
              <a:path h="4114800" w="4666268">
                <a:moveTo>
                  <a:pt x="0" y="0"/>
                </a:moveTo>
                <a:lnTo>
                  <a:pt x="4666268" y="0"/>
                </a:lnTo>
                <a:lnTo>
                  <a:pt x="46662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5132683" y="-604675"/>
            <a:ext cx="4253234" cy="4284393"/>
          </a:xfrm>
          <a:custGeom>
            <a:avLst/>
            <a:gdLst/>
            <a:ahLst/>
            <a:cxnLst/>
            <a:rect r="r" b="b" t="t" l="l"/>
            <a:pathLst>
              <a:path h="4284393" w="4253234">
                <a:moveTo>
                  <a:pt x="0" y="0"/>
                </a:moveTo>
                <a:lnTo>
                  <a:pt x="4253234" y="0"/>
                </a:lnTo>
                <a:lnTo>
                  <a:pt x="4253234" y="4284393"/>
                </a:lnTo>
                <a:lnTo>
                  <a:pt x="0" y="4284393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-659956" y="5941222"/>
            <a:ext cx="5542224" cy="5884601"/>
          </a:xfrm>
          <a:custGeom>
            <a:avLst/>
            <a:gdLst/>
            <a:ahLst/>
            <a:cxnLst/>
            <a:rect r="r" b="b" t="t" l="l"/>
            <a:pathLst>
              <a:path h="5884601" w="5542224">
                <a:moveTo>
                  <a:pt x="0" y="0"/>
                </a:moveTo>
                <a:lnTo>
                  <a:pt x="5542224" y="0"/>
                </a:lnTo>
                <a:lnTo>
                  <a:pt x="5542224" y="5884601"/>
                </a:lnTo>
                <a:lnTo>
                  <a:pt x="0" y="588460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-1274444" y="-484526"/>
            <a:ext cx="5832291" cy="3138833"/>
          </a:xfrm>
          <a:custGeom>
            <a:avLst/>
            <a:gdLst/>
            <a:ahLst/>
            <a:cxnLst/>
            <a:rect r="r" b="b" t="t" l="l"/>
            <a:pathLst>
              <a:path h="3138833" w="5832291">
                <a:moveTo>
                  <a:pt x="0" y="0"/>
                </a:moveTo>
                <a:lnTo>
                  <a:pt x="5832291" y="0"/>
                </a:lnTo>
                <a:lnTo>
                  <a:pt x="5832291" y="3138833"/>
                </a:lnTo>
                <a:lnTo>
                  <a:pt x="0" y="3138833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8" id="8"/>
          <p:cNvGrpSpPr/>
          <p:nvPr/>
        </p:nvGrpSpPr>
        <p:grpSpPr>
          <a:xfrm rot="0">
            <a:off x="4546828" y="8612192"/>
            <a:ext cx="3549444" cy="771627"/>
            <a:chOff x="0" y="0"/>
            <a:chExt cx="4732591" cy="1028836"/>
          </a:xfrm>
        </p:grpSpPr>
        <p:sp>
          <p:nvSpPr>
            <p:cNvPr name="TextBox 9" id="9"/>
            <p:cNvSpPr txBox="true"/>
            <p:nvPr/>
          </p:nvSpPr>
          <p:spPr>
            <a:xfrm rot="0">
              <a:off x="0" y="-28575"/>
              <a:ext cx="4732591" cy="473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4F2E1"/>
                  </a:solidFill>
                  <a:latin typeface="Lexend Exa"/>
                </a:rPr>
                <a:t>Presented by: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0" y="554914"/>
              <a:ext cx="4732591" cy="473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4F2E1"/>
                  </a:solidFill>
                  <a:latin typeface="Lexend Deca"/>
                </a:rPr>
                <a:t>Group B</a:t>
              </a:r>
            </a:p>
          </p:txBody>
        </p:sp>
      </p:grpSp>
      <p:grpSp>
        <p:nvGrpSpPr>
          <p:cNvPr name="Group 11" id="11"/>
          <p:cNvGrpSpPr/>
          <p:nvPr/>
        </p:nvGrpSpPr>
        <p:grpSpPr>
          <a:xfrm rot="0">
            <a:off x="9990979" y="8612192"/>
            <a:ext cx="3413416" cy="771627"/>
            <a:chOff x="0" y="0"/>
            <a:chExt cx="4551222" cy="1028836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28575"/>
              <a:ext cx="4551222" cy="473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4F2E1"/>
                  </a:solidFill>
                  <a:latin typeface="Lexend Exa"/>
                </a:rPr>
                <a:t>Present for: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554914"/>
              <a:ext cx="4551222" cy="473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4F2E1"/>
                  </a:solidFill>
                  <a:latin typeface="Lexend Deca"/>
                </a:rPr>
                <a:t>AISC Term 1</a:t>
              </a: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6708000" y="1037265"/>
            <a:ext cx="4873724" cy="349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800"/>
              </a:lnSpc>
            </a:pPr>
            <a:r>
              <a:rPr lang="en-US" sz="2000">
                <a:solidFill>
                  <a:srgbClr val="F4F2E1"/>
                </a:solidFill>
                <a:latin typeface="Lexend Exa"/>
              </a:rPr>
              <a:t>Loyalist College 1st Term 2024</a:t>
            </a:r>
          </a:p>
        </p:txBody>
      </p:sp>
      <p:sp>
        <p:nvSpPr>
          <p:cNvPr name="Freeform 15" id="15"/>
          <p:cNvSpPr/>
          <p:nvPr/>
        </p:nvSpPr>
        <p:spPr>
          <a:xfrm flipH="false" flipV="false" rot="0">
            <a:off x="5983433" y="2486275"/>
            <a:ext cx="338117" cy="338117"/>
          </a:xfrm>
          <a:custGeom>
            <a:avLst/>
            <a:gdLst/>
            <a:ahLst/>
            <a:cxnLst/>
            <a:rect r="r" b="b" t="t" l="l"/>
            <a:pathLst>
              <a:path h="338117" w="338117">
                <a:moveTo>
                  <a:pt x="0" y="0"/>
                </a:moveTo>
                <a:lnTo>
                  <a:pt x="338117" y="0"/>
                </a:lnTo>
                <a:lnTo>
                  <a:pt x="338117" y="338117"/>
                </a:lnTo>
                <a:lnTo>
                  <a:pt x="0" y="338117"/>
                </a:lnTo>
                <a:lnTo>
                  <a:pt x="0" y="0"/>
                </a:lnTo>
                <a:close/>
              </a:path>
            </a:pathLst>
          </a:custGeom>
          <a:blipFill>
            <a:blip r:embed="rId10">
              <a:extLs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6" id="16"/>
          <p:cNvSpPr txBox="true"/>
          <p:nvPr/>
        </p:nvSpPr>
        <p:spPr>
          <a:xfrm rot="0">
            <a:off x="6425521" y="2455646"/>
            <a:ext cx="6561421" cy="3625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0" indent="0" lvl="0">
              <a:lnSpc>
                <a:spcPts val="2859"/>
              </a:lnSpc>
              <a:spcBef>
                <a:spcPct val="0"/>
              </a:spcBef>
            </a:pPr>
            <a:r>
              <a:rPr lang="en-US" sz="2199">
                <a:solidFill>
                  <a:srgbClr val="F4F2E1"/>
                </a:solidFill>
                <a:latin typeface="Lexend Deca"/>
              </a:rPr>
              <a:t>This presentation was not made by AI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F4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2216814" y="6768547"/>
            <a:ext cx="4666268" cy="4114800"/>
          </a:xfrm>
          <a:custGeom>
            <a:avLst/>
            <a:gdLst/>
            <a:ahLst/>
            <a:cxnLst/>
            <a:rect r="r" b="b" t="t" l="l"/>
            <a:pathLst>
              <a:path h="4114800" w="4666268">
                <a:moveTo>
                  <a:pt x="0" y="0"/>
                </a:moveTo>
                <a:lnTo>
                  <a:pt x="4666268" y="0"/>
                </a:lnTo>
                <a:lnTo>
                  <a:pt x="46662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10800000">
            <a:off x="-2216814" y="-604838"/>
            <a:ext cx="4666268" cy="4114800"/>
          </a:xfrm>
          <a:custGeom>
            <a:avLst/>
            <a:gdLst/>
            <a:ahLst/>
            <a:cxnLst/>
            <a:rect r="r" b="b" t="t" l="l"/>
            <a:pathLst>
              <a:path h="4114800" w="4666268">
                <a:moveTo>
                  <a:pt x="0" y="0"/>
                </a:moveTo>
                <a:lnTo>
                  <a:pt x="4666268" y="0"/>
                </a:lnTo>
                <a:lnTo>
                  <a:pt x="4666268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7142760" y="3023352"/>
            <a:ext cx="10615574" cy="6234948"/>
          </a:xfrm>
          <a:custGeom>
            <a:avLst/>
            <a:gdLst/>
            <a:ahLst/>
            <a:cxnLst/>
            <a:rect r="r" b="b" t="t" l="l"/>
            <a:pathLst>
              <a:path h="6234948" w="10615574">
                <a:moveTo>
                  <a:pt x="0" y="0"/>
                </a:moveTo>
                <a:lnTo>
                  <a:pt x="10615574" y="0"/>
                </a:lnTo>
                <a:lnTo>
                  <a:pt x="10615574" y="6234948"/>
                </a:lnTo>
                <a:lnTo>
                  <a:pt x="0" y="623494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127443" y="4298912"/>
            <a:ext cx="1409264" cy="1409264"/>
          </a:xfrm>
          <a:custGeom>
            <a:avLst/>
            <a:gdLst/>
            <a:ahLst/>
            <a:cxnLst/>
            <a:rect r="r" b="b" t="t" l="l"/>
            <a:pathLst>
              <a:path h="1409264" w="1409264">
                <a:moveTo>
                  <a:pt x="0" y="0"/>
                </a:moveTo>
                <a:lnTo>
                  <a:pt x="1409264" y="0"/>
                </a:lnTo>
                <a:lnTo>
                  <a:pt x="1409264" y="1409264"/>
                </a:lnTo>
                <a:lnTo>
                  <a:pt x="0" y="1409264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47891" y="1019175"/>
            <a:ext cx="16412284" cy="17049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>
                <a:solidFill>
                  <a:srgbClr val="F4F2E1"/>
                </a:solidFill>
                <a:latin typeface="Lexend Exa"/>
              </a:rPr>
              <a:t>Why prevent Fraud is so important for a bank?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0" y="5953105"/>
            <a:ext cx="7664150" cy="815442"/>
            <a:chOff x="0" y="0"/>
            <a:chExt cx="10218867" cy="1087256"/>
          </a:xfrm>
        </p:grpSpPr>
        <p:sp>
          <p:nvSpPr>
            <p:cNvPr name="TextBox 8" id="8"/>
            <p:cNvSpPr txBox="true"/>
            <p:nvPr/>
          </p:nvSpPr>
          <p:spPr>
            <a:xfrm rot="0">
              <a:off x="0" y="-28575"/>
              <a:ext cx="10218867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4F2E1"/>
                  </a:solidFill>
                  <a:latin typeface="Lexend Exa"/>
                </a:rPr>
                <a:t>Almost 4M without model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0" y="613334"/>
              <a:ext cx="10218867" cy="473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4F2E1"/>
                  </a:solidFill>
                  <a:latin typeface="Lexend Deca"/>
                </a:rPr>
                <a:t>Imagine a bank would go bankrupt!!</a:t>
              </a:r>
            </a:p>
          </p:txBody>
        </p:sp>
      </p:grp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F4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8269602" cy="12834974"/>
          </a:xfrm>
          <a:custGeom>
            <a:avLst/>
            <a:gdLst/>
            <a:ahLst/>
            <a:cxnLst/>
            <a:rect r="r" b="b" t="t" l="l"/>
            <a:pathLst>
              <a:path h="12834974" w="18269602">
                <a:moveTo>
                  <a:pt x="0" y="0"/>
                </a:moveTo>
                <a:lnTo>
                  <a:pt x="18269602" y="0"/>
                </a:lnTo>
                <a:lnTo>
                  <a:pt x="18269602" y="12834974"/>
                </a:lnTo>
                <a:lnTo>
                  <a:pt x="0" y="1283497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4723762" y="1951271"/>
            <a:ext cx="8840475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>
                <a:solidFill>
                  <a:srgbClr val="F4F2E1"/>
                </a:solidFill>
                <a:latin typeface="Lexend Deca"/>
              </a:rPr>
              <a:t>Let's wrap it all up!!</a:t>
            </a:r>
          </a:p>
        </p:txBody>
      </p:sp>
    </p:spTree>
  </p:cSld>
  <p:clrMapOvr>
    <a:masterClrMapping/>
  </p:clrMapOvr>
  <p:transition spd="slow">
    <p:push dir="l"/>
  </p:transition>
</p:sld>
</file>

<file path=ppt/slides/slide1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F4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950884" y="2830465"/>
            <a:ext cx="14386232" cy="5915130"/>
          </a:xfrm>
          <a:custGeom>
            <a:avLst/>
            <a:gdLst/>
            <a:ahLst/>
            <a:cxnLst/>
            <a:rect r="r" b="b" t="t" l="l"/>
            <a:pathLst>
              <a:path h="5915130" w="14386232">
                <a:moveTo>
                  <a:pt x="0" y="0"/>
                </a:moveTo>
                <a:lnTo>
                  <a:pt x="14386232" y="0"/>
                </a:lnTo>
                <a:lnTo>
                  <a:pt x="14386232" y="5915131"/>
                </a:lnTo>
                <a:lnTo>
                  <a:pt x="0" y="5915131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1949" t="-53016" r="-4238" b="-920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613475" y="1019175"/>
            <a:ext cx="11061051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>
                <a:solidFill>
                  <a:srgbClr val="F4F2E1"/>
                </a:solidFill>
                <a:latin typeface="Lexend Exa"/>
              </a:rPr>
              <a:t>Flow of data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F4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17339" y="3994478"/>
            <a:ext cx="5995177" cy="4281200"/>
          </a:xfrm>
          <a:custGeom>
            <a:avLst/>
            <a:gdLst/>
            <a:ahLst/>
            <a:cxnLst/>
            <a:rect r="r" b="b" t="t" l="l"/>
            <a:pathLst>
              <a:path h="4281200" w="5995177">
                <a:moveTo>
                  <a:pt x="0" y="0"/>
                </a:moveTo>
                <a:lnTo>
                  <a:pt x="5995177" y="0"/>
                </a:lnTo>
                <a:lnTo>
                  <a:pt x="5995177" y="4281200"/>
                </a:lnTo>
                <a:lnTo>
                  <a:pt x="0" y="42812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2119545" y="3994478"/>
            <a:ext cx="5736030" cy="4293807"/>
          </a:xfrm>
          <a:custGeom>
            <a:avLst/>
            <a:gdLst/>
            <a:ahLst/>
            <a:cxnLst/>
            <a:rect r="r" b="b" t="t" l="l"/>
            <a:pathLst>
              <a:path h="4293807" w="5736030">
                <a:moveTo>
                  <a:pt x="0" y="0"/>
                </a:moveTo>
                <a:lnTo>
                  <a:pt x="5736030" y="0"/>
                </a:lnTo>
                <a:lnTo>
                  <a:pt x="5736030" y="4293807"/>
                </a:lnTo>
                <a:lnTo>
                  <a:pt x="0" y="4293807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0">
            <a:off x="531801" y="4163930"/>
            <a:ext cx="4928698" cy="3633658"/>
          </a:xfrm>
          <a:custGeom>
            <a:avLst/>
            <a:gdLst/>
            <a:ahLst/>
            <a:cxnLst/>
            <a:rect r="r" b="b" t="t" l="l"/>
            <a:pathLst>
              <a:path h="3633658" w="4928698">
                <a:moveTo>
                  <a:pt x="0" y="0"/>
                </a:moveTo>
                <a:lnTo>
                  <a:pt x="4928699" y="0"/>
                </a:lnTo>
                <a:lnTo>
                  <a:pt x="4928699" y="3633658"/>
                </a:lnTo>
                <a:lnTo>
                  <a:pt x="0" y="36336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3613475" y="1019175"/>
            <a:ext cx="11061051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>
                <a:solidFill>
                  <a:srgbClr val="F4F2E1"/>
                </a:solidFill>
                <a:latin typeface="Lexend Exa"/>
              </a:rPr>
              <a:t>Dashboard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2727560"/>
            <a:ext cx="7745389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F4F2E1"/>
                </a:solidFill>
                <a:latin typeface="Lexend Deca"/>
              </a:rPr>
              <a:t>Before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8093316" y="2727560"/>
            <a:ext cx="7745389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F4F2E1"/>
                </a:solidFill>
                <a:latin typeface="Lexend Deca"/>
              </a:rPr>
              <a:t>After</a:t>
            </a:r>
          </a:p>
        </p:txBody>
      </p:sp>
    </p:spTree>
  </p:cSld>
  <p:clrMapOvr>
    <a:masterClrMapping/>
  </p:clrMapOvr>
  <p:transition spd="slow">
    <p:push dir="l"/>
  </p:transition>
</p:sld>
</file>

<file path=ppt/slides/slide1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F4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457358" y="242461"/>
            <a:ext cx="4253234" cy="4284393"/>
          </a:xfrm>
          <a:custGeom>
            <a:avLst/>
            <a:gdLst/>
            <a:ahLst/>
            <a:cxnLst/>
            <a:rect r="r" b="b" t="t" l="l"/>
            <a:pathLst>
              <a:path h="4284393" w="4253234">
                <a:moveTo>
                  <a:pt x="0" y="0"/>
                </a:moveTo>
                <a:lnTo>
                  <a:pt x="4253234" y="0"/>
                </a:lnTo>
                <a:lnTo>
                  <a:pt x="4253234" y="4284394"/>
                </a:lnTo>
                <a:lnTo>
                  <a:pt x="0" y="4284394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8260501">
            <a:off x="13914156" y="2826269"/>
            <a:ext cx="3599771" cy="3626142"/>
          </a:xfrm>
          <a:custGeom>
            <a:avLst/>
            <a:gdLst/>
            <a:ahLst/>
            <a:cxnLst/>
            <a:rect r="r" b="b" t="t" l="l"/>
            <a:pathLst>
              <a:path h="3626142" w="3599771">
                <a:moveTo>
                  <a:pt x="0" y="0"/>
                </a:moveTo>
                <a:lnTo>
                  <a:pt x="3599770" y="0"/>
                </a:lnTo>
                <a:lnTo>
                  <a:pt x="3599770" y="3626142"/>
                </a:lnTo>
                <a:lnTo>
                  <a:pt x="0" y="362614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9856201">
            <a:off x="7001334" y="7997211"/>
            <a:ext cx="3599771" cy="3626142"/>
          </a:xfrm>
          <a:custGeom>
            <a:avLst/>
            <a:gdLst/>
            <a:ahLst/>
            <a:cxnLst/>
            <a:rect r="r" b="b" t="t" l="l"/>
            <a:pathLst>
              <a:path h="3626142" w="3599771">
                <a:moveTo>
                  <a:pt x="0" y="0"/>
                </a:moveTo>
                <a:lnTo>
                  <a:pt x="3599771" y="0"/>
                </a:lnTo>
                <a:lnTo>
                  <a:pt x="3599771" y="3626143"/>
                </a:lnTo>
                <a:lnTo>
                  <a:pt x="0" y="362614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-659956" y="5941222"/>
            <a:ext cx="5542224" cy="5884601"/>
          </a:xfrm>
          <a:custGeom>
            <a:avLst/>
            <a:gdLst/>
            <a:ahLst/>
            <a:cxnLst/>
            <a:rect r="r" b="b" t="t" l="l"/>
            <a:pathLst>
              <a:path h="5884601" w="5542224">
                <a:moveTo>
                  <a:pt x="0" y="0"/>
                </a:moveTo>
                <a:lnTo>
                  <a:pt x="5542224" y="0"/>
                </a:lnTo>
                <a:lnTo>
                  <a:pt x="5542224" y="5884601"/>
                </a:lnTo>
                <a:lnTo>
                  <a:pt x="0" y="588460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-5286921">
            <a:off x="6302023" y="-3451540"/>
            <a:ext cx="5808640" cy="7725491"/>
          </a:xfrm>
          <a:custGeom>
            <a:avLst/>
            <a:gdLst/>
            <a:ahLst/>
            <a:cxnLst/>
            <a:rect r="r" b="b" t="t" l="l"/>
            <a:pathLst>
              <a:path h="7725491" w="5808640">
                <a:moveTo>
                  <a:pt x="0" y="0"/>
                </a:moveTo>
                <a:lnTo>
                  <a:pt x="5808639" y="0"/>
                </a:lnTo>
                <a:lnTo>
                  <a:pt x="5808639" y="7725491"/>
                </a:lnTo>
                <a:lnTo>
                  <a:pt x="0" y="772549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5959339" y="3905084"/>
            <a:ext cx="5683762" cy="1095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499"/>
              </a:lnSpc>
            </a:pPr>
            <a:r>
              <a:rPr lang="en-US" sz="2999">
                <a:solidFill>
                  <a:srgbClr val="F4F2E1"/>
                </a:solidFill>
                <a:latin typeface="Lexend Exa"/>
              </a:rPr>
              <a:t>Special Thanks and Questions!</a:t>
            </a:r>
          </a:p>
        </p:txBody>
      </p:sp>
      <p:sp>
        <p:nvSpPr>
          <p:cNvPr name="Freeform 8" id="8"/>
          <p:cNvSpPr/>
          <p:nvPr/>
        </p:nvSpPr>
        <p:spPr>
          <a:xfrm flipH="false" flipV="false" rot="0">
            <a:off x="11389275" y="7629059"/>
            <a:ext cx="10189424" cy="2853039"/>
          </a:xfrm>
          <a:custGeom>
            <a:avLst/>
            <a:gdLst/>
            <a:ahLst/>
            <a:cxnLst/>
            <a:rect r="r" b="b" t="t" l="l"/>
            <a:pathLst>
              <a:path h="2853039" w="10189424">
                <a:moveTo>
                  <a:pt x="0" y="0"/>
                </a:moveTo>
                <a:lnTo>
                  <a:pt x="10189424" y="0"/>
                </a:lnTo>
                <a:lnTo>
                  <a:pt x="10189424" y="2853038"/>
                </a:lnTo>
                <a:lnTo>
                  <a:pt x="0" y="2853038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F4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name="Table 2" id="2"/>
          <p:cNvGraphicFramePr>
            <a:graphicFrameLocks noGrp="true"/>
          </p:cNvGraphicFramePr>
          <p:nvPr/>
        </p:nvGraphicFramePr>
        <p:xfrm>
          <a:off x="2233411" y="3107984"/>
          <a:ext cx="5401869" cy="5029200"/>
        </p:xfrm>
        <a:graphic>
          <a:graphicData uri="http://schemas.openxmlformats.org/drawingml/2006/table">
            <a:tbl>
              <a:tblPr/>
              <a:tblGrid>
                <a:gridCol w="718786"/>
                <a:gridCol w="4168906"/>
              </a:tblGrid>
              <a:tr h="8382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4F2E1"/>
                          </a:solidFill>
                          <a:latin typeface="Lexend Deca"/>
                        </a:rPr>
                        <a:t>03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4F2E1"/>
                          </a:solidFill>
                          <a:latin typeface="Lexend Deca"/>
                        </a:rPr>
                        <a:t>Timeline and Stakeholders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82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4F2E1"/>
                          </a:solidFill>
                          <a:latin typeface="Lexend Deca"/>
                        </a:rPr>
                        <a:t>04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4F2E1"/>
                          </a:solidFill>
                          <a:latin typeface="Lexend Deca"/>
                        </a:rPr>
                        <a:t>Why prevent fraud is important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82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4F2E1"/>
                          </a:solidFill>
                          <a:latin typeface="Lexend Deca"/>
                        </a:rPr>
                        <a:t>05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4F2E1"/>
                          </a:solidFill>
                          <a:latin typeface="Lexend Deca"/>
                        </a:rPr>
                        <a:t>Chosen model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82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4F2E1"/>
                          </a:solidFill>
                          <a:latin typeface="Lexend Deca"/>
                        </a:rPr>
                        <a:t>06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4F2E1"/>
                          </a:solidFill>
                          <a:latin typeface="Lexend Deca"/>
                        </a:rPr>
                        <a:t>Flow of data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82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4F2E1"/>
                          </a:solidFill>
                          <a:latin typeface="Lexend Deca"/>
                        </a:rPr>
                        <a:t>07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4F2E1"/>
                          </a:solidFill>
                          <a:latin typeface="Lexend Deca"/>
                        </a:rPr>
                        <a:t>Dashboard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38200"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4F2E1"/>
                          </a:solidFill>
                          <a:latin typeface="Lexend Deca"/>
                        </a:rPr>
                        <a:t>08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 anchor="t" rtlCol="false"/>
                    <a:lstStyle/>
                    <a:p>
                      <a:pPr algn="l">
                        <a:lnSpc>
                          <a:spcPts val="2799"/>
                        </a:lnSpc>
                        <a:defRPr/>
                      </a:pPr>
                      <a:r>
                        <a:rPr lang="en-US" sz="1999">
                          <a:solidFill>
                            <a:srgbClr val="F4F2E1"/>
                          </a:solidFill>
                          <a:latin typeface="Lexend Deca"/>
                        </a:rPr>
                        <a:t>Kudos and questions</a:t>
                      </a:r>
                      <a:endParaRPr lang="en-US" sz="1100"/>
                    </a:p>
                  </a:txBody>
                  <a:tcPr marL="190500" marR="190500" marT="190500" marB="190500" anchor="ctr">
                    <a:lnL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cmpd="sng" algn="ctr" cap="flat" w="0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name="Freeform 3" id="3"/>
          <p:cNvSpPr/>
          <p:nvPr/>
        </p:nvSpPr>
        <p:spPr>
          <a:xfrm flipH="false" flipV="false" rot="0">
            <a:off x="9144000" y="1427081"/>
            <a:ext cx="9207344" cy="7432838"/>
          </a:xfrm>
          <a:custGeom>
            <a:avLst/>
            <a:gdLst/>
            <a:ahLst/>
            <a:cxnLst/>
            <a:rect r="r" b="b" t="t" l="l"/>
            <a:pathLst>
              <a:path h="7432838" w="9207344">
                <a:moveTo>
                  <a:pt x="0" y="0"/>
                </a:moveTo>
                <a:lnTo>
                  <a:pt x="9207344" y="0"/>
                </a:lnTo>
                <a:lnTo>
                  <a:pt x="9207344" y="7432838"/>
                </a:lnTo>
                <a:lnTo>
                  <a:pt x="0" y="743283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2233411" y="1274226"/>
            <a:ext cx="6910589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20"/>
              </a:lnSpc>
            </a:pPr>
            <a:r>
              <a:rPr lang="en-US" sz="5600">
                <a:solidFill>
                  <a:srgbClr val="F4F2E1"/>
                </a:solidFill>
                <a:latin typeface="Lexend Exa"/>
              </a:rPr>
              <a:t>Agenda</a:t>
            </a:r>
          </a:p>
        </p:txBody>
      </p:sp>
    </p:spTree>
  </p:cSld>
  <p:clrMapOvr>
    <a:masterClrMapping/>
  </p:clrMapOvr>
  <p:transition spd="slow">
    <p:push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F4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58629" y="5295900"/>
            <a:ext cx="13447583" cy="4865580"/>
          </a:xfrm>
          <a:custGeom>
            <a:avLst/>
            <a:gdLst/>
            <a:ahLst/>
            <a:cxnLst/>
            <a:rect r="r" b="b" t="t" l="l"/>
            <a:pathLst>
              <a:path h="4865580" w="13447583">
                <a:moveTo>
                  <a:pt x="0" y="0"/>
                </a:moveTo>
                <a:lnTo>
                  <a:pt x="13447583" y="0"/>
                </a:lnTo>
                <a:lnTo>
                  <a:pt x="13447583" y="4865580"/>
                </a:lnTo>
                <a:lnTo>
                  <a:pt x="0" y="486558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319354" y="8317386"/>
            <a:ext cx="323850" cy="323850"/>
            <a:chOff x="0" y="0"/>
            <a:chExt cx="6350000" cy="6350000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4F2E1"/>
            </a:solidFill>
          </p:spPr>
        </p:sp>
      </p:grpSp>
      <p:grpSp>
        <p:nvGrpSpPr>
          <p:cNvPr name="Group 5" id="5"/>
          <p:cNvGrpSpPr/>
          <p:nvPr/>
        </p:nvGrpSpPr>
        <p:grpSpPr>
          <a:xfrm rot="0">
            <a:off x="5411346" y="6689223"/>
            <a:ext cx="323850" cy="323850"/>
            <a:chOff x="0" y="0"/>
            <a:chExt cx="6350000" cy="635000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4F2E1"/>
            </a:solidFill>
          </p:spPr>
        </p:sp>
      </p:grpSp>
      <p:grpSp>
        <p:nvGrpSpPr>
          <p:cNvPr name="Group 7" id="7"/>
          <p:cNvGrpSpPr/>
          <p:nvPr/>
        </p:nvGrpSpPr>
        <p:grpSpPr>
          <a:xfrm rot="0">
            <a:off x="9632540" y="5376751"/>
            <a:ext cx="323850" cy="323850"/>
            <a:chOff x="0" y="0"/>
            <a:chExt cx="6350000" cy="63500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4F2E1"/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12867662" y="7139994"/>
            <a:ext cx="323850" cy="323850"/>
            <a:chOff x="0" y="0"/>
            <a:chExt cx="6350000" cy="6350000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6350000" cy="6350000"/>
            </a:xfrm>
            <a:custGeom>
              <a:avLst/>
              <a:gdLst/>
              <a:ahLst/>
              <a:cxnLst/>
              <a:rect r="r" b="b" t="t" l="l"/>
              <a:pathLst>
                <a:path h="6350000" w="6350000">
                  <a:moveTo>
                    <a:pt x="3175000" y="0"/>
                  </a:moveTo>
                  <a:cubicBezTo>
                    <a:pt x="1421496" y="0"/>
                    <a:pt x="0" y="1421496"/>
                    <a:pt x="0" y="3175000"/>
                  </a:cubicBezTo>
                  <a:cubicBezTo>
                    <a:pt x="0" y="4928504"/>
                    <a:pt x="1421496" y="6350000"/>
                    <a:pt x="3175000" y="6350000"/>
                  </a:cubicBezTo>
                  <a:cubicBezTo>
                    <a:pt x="4928504" y="6350000"/>
                    <a:pt x="6350000" y="4928504"/>
                    <a:pt x="6350000" y="3175000"/>
                  </a:cubicBezTo>
                  <a:cubicBezTo>
                    <a:pt x="6350000" y="1421496"/>
                    <a:pt x="4928504" y="0"/>
                    <a:pt x="3175000" y="0"/>
                  </a:cubicBezTo>
                  <a:close/>
                </a:path>
              </a:pathLst>
            </a:custGeom>
            <a:solidFill>
              <a:srgbClr val="F4F2E1"/>
            </a:solidFill>
          </p:spPr>
        </p:sp>
      </p:grpSp>
      <p:sp>
        <p:nvSpPr>
          <p:cNvPr name="AutoShape 11" id="11"/>
          <p:cNvSpPr/>
          <p:nvPr/>
        </p:nvSpPr>
        <p:spPr>
          <a:xfrm flipH="true">
            <a:off x="1481279" y="4236658"/>
            <a:ext cx="0" cy="4080728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2" id="12"/>
          <p:cNvSpPr/>
          <p:nvPr/>
        </p:nvSpPr>
        <p:spPr>
          <a:xfrm>
            <a:off x="5573271" y="3475421"/>
            <a:ext cx="0" cy="3213803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3" id="13"/>
          <p:cNvSpPr/>
          <p:nvPr/>
        </p:nvSpPr>
        <p:spPr>
          <a:xfrm>
            <a:off x="9794465" y="3823233"/>
            <a:ext cx="0" cy="1553518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4" id="14"/>
          <p:cNvSpPr/>
          <p:nvPr/>
        </p:nvSpPr>
        <p:spPr>
          <a:xfrm>
            <a:off x="13191512" y="7301919"/>
            <a:ext cx="3595810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5" id="15"/>
          <p:cNvSpPr txBox="true"/>
          <p:nvPr/>
        </p:nvSpPr>
        <p:spPr>
          <a:xfrm rot="0">
            <a:off x="3443285" y="1019175"/>
            <a:ext cx="11401430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>
                <a:solidFill>
                  <a:srgbClr val="F4F2E1"/>
                </a:solidFill>
                <a:latin typeface="Lexend Exa"/>
              </a:rPr>
              <a:t>Linha do tempo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205938" y="2298933"/>
            <a:ext cx="9876125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F4F2E1"/>
                </a:solidFill>
                <a:latin typeface="Lexend Deca"/>
              </a:rPr>
              <a:t>Discutir brevemente as datas-chave para o projeto.</a:t>
            </a:r>
          </a:p>
        </p:txBody>
      </p:sp>
      <p:grpSp>
        <p:nvGrpSpPr>
          <p:cNvPr name="Group 17" id="17"/>
          <p:cNvGrpSpPr/>
          <p:nvPr/>
        </p:nvGrpSpPr>
        <p:grpSpPr>
          <a:xfrm rot="0">
            <a:off x="1643204" y="4236658"/>
            <a:ext cx="3071530" cy="1539342"/>
            <a:chOff x="0" y="0"/>
            <a:chExt cx="4095374" cy="2052456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28575"/>
              <a:ext cx="4095374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4F2E1"/>
                  </a:solidFill>
                  <a:latin typeface="Lexend Exa"/>
                </a:rPr>
                <a:t>1º Month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613334"/>
              <a:ext cx="4095374" cy="14391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4F2E1"/>
                  </a:solidFill>
                  <a:latin typeface="Lexend Deca"/>
                </a:rPr>
                <a:t>How do we work with data???!! This is so hard!!</a:t>
              </a:r>
            </a:p>
          </p:txBody>
        </p:sp>
      </p:grpSp>
      <p:grpSp>
        <p:nvGrpSpPr>
          <p:cNvPr name="Group 20" id="20"/>
          <p:cNvGrpSpPr/>
          <p:nvPr/>
        </p:nvGrpSpPr>
        <p:grpSpPr>
          <a:xfrm rot="0">
            <a:off x="5859021" y="3475421"/>
            <a:ext cx="3111331" cy="1539342"/>
            <a:chOff x="0" y="0"/>
            <a:chExt cx="4148442" cy="2052456"/>
          </a:xfrm>
        </p:grpSpPr>
        <p:sp>
          <p:nvSpPr>
            <p:cNvPr name="TextBox 21" id="21"/>
            <p:cNvSpPr txBox="true"/>
            <p:nvPr/>
          </p:nvSpPr>
          <p:spPr>
            <a:xfrm rot="0">
              <a:off x="0" y="-28575"/>
              <a:ext cx="4148442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4F2E1"/>
                  </a:solidFill>
                  <a:latin typeface="Lexend Exa"/>
                </a:rPr>
                <a:t>2º Month</a:t>
              </a:r>
            </a:p>
          </p:txBody>
        </p:sp>
        <p:sp>
          <p:nvSpPr>
            <p:cNvPr name="TextBox 22" id="22"/>
            <p:cNvSpPr txBox="true"/>
            <p:nvPr/>
          </p:nvSpPr>
          <p:spPr>
            <a:xfrm rot="0">
              <a:off x="0" y="613334"/>
              <a:ext cx="4148442" cy="14391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4F2E1"/>
                  </a:solidFill>
                  <a:latin typeface="Lexend Deca"/>
                </a:rPr>
                <a:t>Now we also have to deal with statistics?? Oh my god!!</a:t>
              </a:r>
            </a:p>
          </p:txBody>
        </p:sp>
      </p:grpSp>
      <p:grpSp>
        <p:nvGrpSpPr>
          <p:cNvPr name="Group 23" id="23"/>
          <p:cNvGrpSpPr/>
          <p:nvPr/>
        </p:nvGrpSpPr>
        <p:grpSpPr>
          <a:xfrm rot="0">
            <a:off x="10113352" y="3823233"/>
            <a:ext cx="2916234" cy="1901292"/>
            <a:chOff x="0" y="0"/>
            <a:chExt cx="3888312" cy="2535056"/>
          </a:xfrm>
        </p:grpSpPr>
        <p:sp>
          <p:nvSpPr>
            <p:cNvPr name="TextBox 24" id="24"/>
            <p:cNvSpPr txBox="true"/>
            <p:nvPr/>
          </p:nvSpPr>
          <p:spPr>
            <a:xfrm rot="0">
              <a:off x="0" y="-28575"/>
              <a:ext cx="3888312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4F2E1"/>
                  </a:solidFill>
                  <a:latin typeface="Lexend Exa"/>
                </a:rPr>
                <a:t>3º Month</a:t>
              </a:r>
            </a:p>
          </p:txBody>
        </p:sp>
        <p:sp>
          <p:nvSpPr>
            <p:cNvPr name="TextBox 25" id="25"/>
            <p:cNvSpPr txBox="true"/>
            <p:nvPr/>
          </p:nvSpPr>
          <p:spPr>
            <a:xfrm rot="0">
              <a:off x="0" y="613334"/>
              <a:ext cx="3888312" cy="19217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4F2E1"/>
                  </a:solidFill>
                  <a:latin typeface="Lexend Deca"/>
                </a:rPr>
                <a:t>What is this dark magic, how is my model predicting fraud??</a:t>
              </a:r>
            </a:p>
          </p:txBody>
        </p:sp>
      </p:grpSp>
      <p:grpSp>
        <p:nvGrpSpPr>
          <p:cNvPr name="Group 26" id="26"/>
          <p:cNvGrpSpPr/>
          <p:nvPr/>
        </p:nvGrpSpPr>
        <p:grpSpPr>
          <a:xfrm rot="0">
            <a:off x="13353776" y="7463844"/>
            <a:ext cx="4123962" cy="1177392"/>
            <a:chOff x="0" y="0"/>
            <a:chExt cx="5498615" cy="1569856"/>
          </a:xfrm>
        </p:grpSpPr>
        <p:sp>
          <p:nvSpPr>
            <p:cNvPr name="TextBox 27" id="27"/>
            <p:cNvSpPr txBox="true"/>
            <p:nvPr/>
          </p:nvSpPr>
          <p:spPr>
            <a:xfrm rot="0">
              <a:off x="0" y="-28575"/>
              <a:ext cx="5498615" cy="5323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3249"/>
                </a:lnSpc>
                <a:spcBef>
                  <a:spcPct val="0"/>
                </a:spcBef>
              </a:pPr>
              <a:r>
                <a:rPr lang="en-US" sz="2499">
                  <a:solidFill>
                    <a:srgbClr val="F4F2E1"/>
                  </a:solidFill>
                  <a:latin typeface="Lexend Exa"/>
                </a:rPr>
                <a:t>4º Month</a:t>
              </a:r>
            </a:p>
          </p:txBody>
        </p:sp>
        <p:sp>
          <p:nvSpPr>
            <p:cNvPr name="TextBox 28" id="28"/>
            <p:cNvSpPr txBox="true"/>
            <p:nvPr/>
          </p:nvSpPr>
          <p:spPr>
            <a:xfrm rot="0">
              <a:off x="0" y="613334"/>
              <a:ext cx="5498615" cy="9565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4F2E1"/>
                  </a:solidFill>
                  <a:latin typeface="Lexend Deca"/>
                </a:rPr>
                <a:t>Okay it was not dark magic we were overreacting :)</a:t>
              </a:r>
            </a:p>
          </p:txBody>
        </p:sp>
      </p:grpSp>
      <p:sp>
        <p:nvSpPr>
          <p:cNvPr name="Freeform 29" id="29"/>
          <p:cNvSpPr/>
          <p:nvPr/>
        </p:nvSpPr>
        <p:spPr>
          <a:xfrm flipH="false" flipV="false" rot="0">
            <a:off x="12980440" y="5143500"/>
            <a:ext cx="4870633" cy="2557082"/>
          </a:xfrm>
          <a:custGeom>
            <a:avLst/>
            <a:gdLst/>
            <a:ahLst/>
            <a:cxnLst/>
            <a:rect r="r" b="b" t="t" l="l"/>
            <a:pathLst>
              <a:path h="2557082" w="4870633">
                <a:moveTo>
                  <a:pt x="0" y="0"/>
                </a:moveTo>
                <a:lnTo>
                  <a:pt x="4870634" y="0"/>
                </a:lnTo>
                <a:lnTo>
                  <a:pt x="4870634" y="2557082"/>
                </a:lnTo>
                <a:lnTo>
                  <a:pt x="0" y="255708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push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F4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-3122" y="-5991"/>
            <a:ext cx="18278401" cy="10290063"/>
          </a:xfrm>
          <a:custGeom>
            <a:avLst/>
            <a:gdLst/>
            <a:ahLst/>
            <a:cxnLst/>
            <a:rect r="r" b="b" t="t" l="l"/>
            <a:pathLst>
              <a:path h="10290063" w="18278401">
                <a:moveTo>
                  <a:pt x="0" y="0"/>
                </a:moveTo>
                <a:lnTo>
                  <a:pt x="18278401" y="0"/>
                </a:lnTo>
                <a:lnTo>
                  <a:pt x="18278401" y="10290063"/>
                </a:lnTo>
                <a:lnTo>
                  <a:pt x="0" y="1029006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157957" y="1019175"/>
            <a:ext cx="4691983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>
                <a:solidFill>
                  <a:srgbClr val="F4F2E1"/>
                </a:solidFill>
                <a:latin typeface="Lexend Deca"/>
              </a:rPr>
              <a:t>Stakeholders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991342" y="2298933"/>
            <a:ext cx="8415166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F4F2E1"/>
                </a:solidFill>
                <a:latin typeface="Lexend Deca"/>
              </a:rPr>
              <a:t>Who are them? Where they live? What they do?</a:t>
            </a:r>
          </a:p>
        </p:txBody>
      </p:sp>
    </p:spTree>
  </p:cSld>
  <p:clrMapOvr>
    <a:masterClrMapping/>
  </p:clrMapOvr>
  <p:transition spd="slow">
    <p:push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F4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93510" y="6119489"/>
            <a:ext cx="17100981" cy="4788275"/>
          </a:xfrm>
          <a:custGeom>
            <a:avLst/>
            <a:gdLst/>
            <a:ahLst/>
            <a:cxnLst/>
            <a:rect r="r" b="b" t="t" l="l"/>
            <a:pathLst>
              <a:path h="4788275" w="17100981">
                <a:moveTo>
                  <a:pt x="0" y="0"/>
                </a:moveTo>
                <a:lnTo>
                  <a:pt x="17100980" y="0"/>
                </a:lnTo>
                <a:lnTo>
                  <a:pt x="17100980" y="4788275"/>
                </a:lnTo>
                <a:lnTo>
                  <a:pt x="0" y="4788275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4904215" y="3945616"/>
            <a:ext cx="2497289" cy="2497279"/>
            <a:chOff x="0" y="0"/>
            <a:chExt cx="6350000" cy="63499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24960" t="0" r="-24960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7895356" y="6016348"/>
            <a:ext cx="2497289" cy="2497279"/>
            <a:chOff x="0" y="0"/>
            <a:chExt cx="6350000" cy="63499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-75386" t="0" r="-75386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11584448" y="5028437"/>
            <a:ext cx="2497289" cy="2497279"/>
            <a:chOff x="0" y="0"/>
            <a:chExt cx="6350000" cy="634997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6"/>
              <a:stretch>
                <a:fillRect l="-12002" t="-19626" r="-88328" b="0"/>
              </a:stretch>
            </a:blipFill>
          </p:spPr>
        </p:sp>
      </p:grpSp>
      <p:sp>
        <p:nvSpPr>
          <p:cNvPr name="TextBox 9" id="9"/>
          <p:cNvSpPr txBox="true"/>
          <p:nvPr/>
        </p:nvSpPr>
        <p:spPr>
          <a:xfrm rot="0">
            <a:off x="6750384" y="1019175"/>
            <a:ext cx="4691983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>
                <a:solidFill>
                  <a:srgbClr val="F4F2E1"/>
                </a:solidFill>
                <a:latin typeface="Lexend Deca"/>
              </a:rPr>
              <a:t>Stakeholders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5190733" y="2298933"/>
            <a:ext cx="8415166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F4F2E1"/>
                </a:solidFill>
                <a:latin typeface="Lexend Deca"/>
              </a:rPr>
              <a:t>Who are them? Where they live? What they do?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028700" y="4985912"/>
            <a:ext cx="3381664" cy="1495527"/>
            <a:chOff x="0" y="0"/>
            <a:chExt cx="4508885" cy="1994036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28575"/>
              <a:ext cx="4508885" cy="473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4F2E1"/>
                  </a:solidFill>
                  <a:latin typeface="Lexend Exa"/>
                </a:rPr>
                <a:t>Risk Management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554914"/>
              <a:ext cx="4508885" cy="14391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4F2E1"/>
                  </a:solidFill>
                  <a:latin typeface="Lexend Deca"/>
                </a:rPr>
                <a:t>They will take care of risk assessment and mitigation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707484" y="4492246"/>
            <a:ext cx="3381664" cy="1495527"/>
            <a:chOff x="0" y="0"/>
            <a:chExt cx="4508885" cy="1994036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28575"/>
              <a:ext cx="4508885" cy="473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4F2E1"/>
                  </a:solidFill>
                  <a:latin typeface="Lexend Exa"/>
                </a:rPr>
                <a:t>Fraud Detection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554914"/>
              <a:ext cx="4508885" cy="14391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4F2E1"/>
                  </a:solidFill>
                  <a:latin typeface="Lexend Deca"/>
                </a:rPr>
                <a:t>They will detect anomalies in users behavior</a:t>
              </a:r>
            </a:p>
          </p:txBody>
        </p:sp>
      </p:grpSp>
      <p:grpSp>
        <p:nvGrpSpPr>
          <p:cNvPr name="Group 17" id="17"/>
          <p:cNvGrpSpPr/>
          <p:nvPr/>
        </p:nvGrpSpPr>
        <p:grpSpPr>
          <a:xfrm rot="0">
            <a:off x="14197217" y="5143500"/>
            <a:ext cx="3381664" cy="1495527"/>
            <a:chOff x="0" y="0"/>
            <a:chExt cx="4508885" cy="1994036"/>
          </a:xfrm>
        </p:grpSpPr>
        <p:sp>
          <p:nvSpPr>
            <p:cNvPr name="TextBox 18" id="18"/>
            <p:cNvSpPr txBox="true"/>
            <p:nvPr/>
          </p:nvSpPr>
          <p:spPr>
            <a:xfrm rot="0">
              <a:off x="0" y="-28575"/>
              <a:ext cx="4508885" cy="4739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4F2E1"/>
                  </a:solidFill>
                  <a:latin typeface="Lexend Exa"/>
                </a:rPr>
                <a:t>Customer Service</a:t>
              </a:r>
            </a:p>
          </p:txBody>
        </p:sp>
        <p:sp>
          <p:nvSpPr>
            <p:cNvPr name="TextBox 19" id="19"/>
            <p:cNvSpPr txBox="true"/>
            <p:nvPr/>
          </p:nvSpPr>
          <p:spPr>
            <a:xfrm rot="0">
              <a:off x="0" y="554914"/>
              <a:ext cx="4508885" cy="143912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 marL="0" indent="0" lvl="0">
                <a:lnSpc>
                  <a:spcPts val="2859"/>
                </a:lnSpc>
                <a:spcBef>
                  <a:spcPct val="0"/>
                </a:spcBef>
              </a:pPr>
              <a:r>
                <a:rPr lang="en-US" sz="2199">
                  <a:solidFill>
                    <a:srgbClr val="F4F2E1"/>
                  </a:solidFill>
                  <a:latin typeface="Lexend Deca"/>
                </a:rPr>
                <a:t>They will be the ones to say why the user is or is not getting the loan.</a:t>
              </a:r>
            </a:p>
          </p:txBody>
        </p:sp>
      </p:grp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F4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733425"/>
            <a:ext cx="18267752" cy="12387819"/>
          </a:xfrm>
          <a:custGeom>
            <a:avLst/>
            <a:gdLst/>
            <a:ahLst/>
            <a:cxnLst/>
            <a:rect r="r" b="b" t="t" l="l"/>
            <a:pathLst>
              <a:path h="12387819" w="18267752">
                <a:moveTo>
                  <a:pt x="0" y="0"/>
                </a:moveTo>
                <a:lnTo>
                  <a:pt x="18267752" y="0"/>
                </a:lnTo>
                <a:lnTo>
                  <a:pt x="18267752" y="12387819"/>
                </a:lnTo>
                <a:lnTo>
                  <a:pt x="0" y="1238781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2157957" y="1019175"/>
            <a:ext cx="13601291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>
                <a:solidFill>
                  <a:srgbClr val="F4F2E1"/>
                </a:solidFill>
                <a:latin typeface="Lexend Deca"/>
              </a:rPr>
              <a:t>The question of millions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3862381" y="2090335"/>
            <a:ext cx="10542991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F4F2E1"/>
                </a:solidFill>
                <a:latin typeface="Lexend Deca"/>
              </a:rPr>
              <a:t>An OK Logistic regression VS an extremely good XGBoost?</a:t>
            </a:r>
          </a:p>
        </p:txBody>
      </p:sp>
    </p:spTree>
  </p:cSld>
  <p:clrMapOvr>
    <a:masterClrMapping/>
  </p:clrMapOvr>
  <p:transition spd="slow">
    <p:push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F4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4949433" y="3262161"/>
            <a:ext cx="8389134" cy="4514880"/>
          </a:xfrm>
          <a:custGeom>
            <a:avLst/>
            <a:gdLst/>
            <a:ahLst/>
            <a:cxnLst/>
            <a:rect r="r" b="b" t="t" l="l"/>
            <a:pathLst>
              <a:path h="4514880" w="8389134">
                <a:moveTo>
                  <a:pt x="0" y="0"/>
                </a:moveTo>
                <a:lnTo>
                  <a:pt x="8389134" y="0"/>
                </a:lnTo>
                <a:lnTo>
                  <a:pt x="8389134" y="4514879"/>
                </a:lnTo>
                <a:lnTo>
                  <a:pt x="0" y="451487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6379902" y="4270961"/>
            <a:ext cx="2497289" cy="2497279"/>
            <a:chOff x="0" y="0"/>
            <a:chExt cx="6350000" cy="6349975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4"/>
              <a:stretch>
                <a:fillRect l="-18702" t="0" r="-18702" b="0"/>
              </a:stretch>
            </a:blipFill>
          </p:spPr>
        </p:sp>
      </p:grpSp>
      <p:grpSp>
        <p:nvGrpSpPr>
          <p:cNvPr name="Group 5" id="5"/>
          <p:cNvGrpSpPr/>
          <p:nvPr/>
        </p:nvGrpSpPr>
        <p:grpSpPr>
          <a:xfrm rot="0">
            <a:off x="9473851" y="4270961"/>
            <a:ext cx="2497289" cy="2497279"/>
            <a:chOff x="0" y="0"/>
            <a:chExt cx="6350000" cy="6349975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6350000" cy="6349975"/>
            </a:xfrm>
            <a:custGeom>
              <a:avLst/>
              <a:gdLst/>
              <a:ahLst/>
              <a:cxnLst/>
              <a:rect r="r" b="b" t="t" l="l"/>
              <a:pathLst>
                <a:path h="6349975" w="6350000">
                  <a:moveTo>
                    <a:pt x="6350000" y="3175025"/>
                  </a:moveTo>
                  <a:cubicBezTo>
                    <a:pt x="6350000" y="4928451"/>
                    <a:pt x="4928476" y="6349975"/>
                    <a:pt x="3175000" y="6349975"/>
                  </a:cubicBezTo>
                  <a:cubicBezTo>
                    <a:pt x="1421498" y="6349975"/>
                    <a:pt x="0" y="4928451"/>
                    <a:pt x="0" y="3175025"/>
                  </a:cubicBezTo>
                  <a:cubicBezTo>
                    <a:pt x="0" y="1421511"/>
                    <a:pt x="1421498" y="0"/>
                    <a:pt x="3175000" y="0"/>
                  </a:cubicBezTo>
                  <a:cubicBezTo>
                    <a:pt x="4928502" y="0"/>
                    <a:pt x="6350000" y="1421511"/>
                    <a:pt x="6350000" y="3175025"/>
                  </a:cubicBezTo>
                  <a:close/>
                </a:path>
              </a:pathLst>
            </a:custGeom>
            <a:blipFill>
              <a:blip r:embed="rId5"/>
              <a:stretch>
                <a:fillRect l="-43611" t="0" r="-43611" b="0"/>
              </a:stretch>
            </a:blipFill>
          </p:spPr>
        </p:sp>
      </p:grpSp>
      <p:grpSp>
        <p:nvGrpSpPr>
          <p:cNvPr name="Group 7" id="7"/>
          <p:cNvGrpSpPr/>
          <p:nvPr/>
        </p:nvGrpSpPr>
        <p:grpSpPr>
          <a:xfrm rot="0">
            <a:off x="6198099" y="5313156"/>
            <a:ext cx="363607" cy="363607"/>
            <a:chOff x="0" y="0"/>
            <a:chExt cx="812800" cy="812800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2E1"/>
            </a:solidFill>
          </p:spPr>
        </p:sp>
        <p:sp>
          <p:nvSpPr>
            <p:cNvPr name="TextBox 9" id="9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11789336" y="5313156"/>
            <a:ext cx="363607" cy="363607"/>
            <a:chOff x="0" y="0"/>
            <a:chExt cx="812800" cy="81280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2E1"/>
            </a:solidFill>
          </p:spPr>
        </p:sp>
        <p:sp>
          <p:nvSpPr>
            <p:cNvPr name="TextBox 12" id="12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grpSp>
        <p:nvGrpSpPr>
          <p:cNvPr name="Group 13" id="13"/>
          <p:cNvGrpSpPr/>
          <p:nvPr/>
        </p:nvGrpSpPr>
        <p:grpSpPr>
          <a:xfrm rot="0">
            <a:off x="15273856" y="6110150"/>
            <a:ext cx="363607" cy="363607"/>
            <a:chOff x="0" y="0"/>
            <a:chExt cx="812800" cy="812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812800" cy="812800"/>
            </a:xfrm>
            <a:custGeom>
              <a:avLst/>
              <a:gdLst/>
              <a:ahLst/>
              <a:cxnLst/>
              <a:rect r="r" b="b" t="t" l="l"/>
              <a:pathLst>
                <a:path h="812800" w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F4F2E1"/>
            </a:solidFill>
          </p:spPr>
        </p:sp>
        <p:sp>
          <p:nvSpPr>
            <p:cNvPr name="TextBox 15" id="15"/>
            <p:cNvSpPr txBox="true"/>
            <p:nvPr/>
          </p:nvSpPr>
          <p:spPr>
            <a:xfrm>
              <a:off x="76200" y="47625"/>
              <a:ext cx="660400" cy="68897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859"/>
                </a:lnSpc>
              </a:pPr>
            </a:p>
          </p:txBody>
        </p:sp>
      </p:grpSp>
      <p:sp>
        <p:nvSpPr>
          <p:cNvPr name="AutoShape 16" id="16"/>
          <p:cNvSpPr/>
          <p:nvPr/>
        </p:nvSpPr>
        <p:spPr>
          <a:xfrm>
            <a:off x="1028700" y="5494959"/>
            <a:ext cx="5169399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AutoShape 17" id="17"/>
          <p:cNvSpPr/>
          <p:nvPr/>
        </p:nvSpPr>
        <p:spPr>
          <a:xfrm>
            <a:off x="12152943" y="5494959"/>
            <a:ext cx="4987595" cy="0"/>
          </a:xfrm>
          <a:prstGeom prst="line">
            <a:avLst/>
          </a:prstGeom>
          <a:ln cap="flat" w="38100">
            <a:solidFill>
              <a:srgbClr val="FFFFFF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TextBox 18" id="18"/>
          <p:cNvSpPr txBox="true"/>
          <p:nvPr/>
        </p:nvSpPr>
        <p:spPr>
          <a:xfrm rot="0">
            <a:off x="4169257" y="1289051"/>
            <a:ext cx="9949487" cy="6038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040"/>
              </a:lnSpc>
            </a:pPr>
            <a:r>
              <a:rPr lang="en-US" sz="3600">
                <a:solidFill>
                  <a:srgbClr val="F4F2E1"/>
                </a:solidFill>
                <a:latin typeface="Lexend Exa"/>
              </a:rPr>
              <a:t>Let's see who was right!!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1028700" y="4237883"/>
            <a:ext cx="3606699" cy="1114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2499" spc="124">
                <a:solidFill>
                  <a:srgbClr val="F4F2E1"/>
                </a:solidFill>
                <a:latin typeface="Lexend Exa"/>
              </a:rPr>
              <a:t>If you picked Logistic Regression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3652601" y="4609358"/>
            <a:ext cx="3606699" cy="7429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999"/>
              </a:lnSpc>
            </a:pPr>
            <a:r>
              <a:rPr lang="en-US" sz="2499" spc="124">
                <a:solidFill>
                  <a:srgbClr val="F4F2E1"/>
                </a:solidFill>
                <a:latin typeface="Lexend Exa"/>
              </a:rPr>
              <a:t>If you picked XGBoost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028700" y="5614850"/>
            <a:ext cx="3606699" cy="323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 spc="105">
                <a:solidFill>
                  <a:srgbClr val="F4F2E1"/>
                </a:solidFill>
                <a:latin typeface="Lexend Deca"/>
              </a:rPr>
              <a:t>You are right!!!!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3652601" y="5614850"/>
            <a:ext cx="3606699" cy="638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2100" spc="105">
                <a:solidFill>
                  <a:srgbClr val="F4F2E1"/>
                </a:solidFill>
                <a:latin typeface="Lexend Deca"/>
              </a:rPr>
              <a:t>You are wrong, but only in our context.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F4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623023" y="3492417"/>
            <a:ext cx="7196503" cy="5640166"/>
          </a:xfrm>
          <a:custGeom>
            <a:avLst/>
            <a:gdLst/>
            <a:ahLst/>
            <a:cxnLst/>
            <a:rect r="r" b="b" t="t" l="l"/>
            <a:pathLst>
              <a:path h="5640166" w="7196503">
                <a:moveTo>
                  <a:pt x="0" y="0"/>
                </a:moveTo>
                <a:lnTo>
                  <a:pt x="7196503" y="0"/>
                </a:lnTo>
                <a:lnTo>
                  <a:pt x="7196503" y="5640166"/>
                </a:lnTo>
                <a:lnTo>
                  <a:pt x="0" y="564016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700" y="3492417"/>
            <a:ext cx="7196503" cy="5640166"/>
          </a:xfrm>
          <a:custGeom>
            <a:avLst/>
            <a:gdLst/>
            <a:ahLst/>
            <a:cxnLst/>
            <a:rect r="r" b="b" t="t" l="l"/>
            <a:pathLst>
              <a:path h="5640166" w="7196503">
                <a:moveTo>
                  <a:pt x="0" y="0"/>
                </a:moveTo>
                <a:lnTo>
                  <a:pt x="7196503" y="0"/>
                </a:lnTo>
                <a:lnTo>
                  <a:pt x="7196503" y="5640166"/>
                </a:lnTo>
                <a:lnTo>
                  <a:pt x="0" y="564016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613475" y="1019175"/>
            <a:ext cx="11061051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>
                <a:solidFill>
                  <a:srgbClr val="F4F2E1"/>
                </a:solidFill>
                <a:latin typeface="Lexend Exa"/>
              </a:rPr>
              <a:t>Winner Model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2257024"/>
            <a:ext cx="7745389" cy="102679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F4F2E1"/>
                </a:solidFill>
                <a:latin typeface="Lexend Deca"/>
              </a:rPr>
              <a:t>Drastic Effort </a:t>
            </a:r>
          </a:p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F4F2E1"/>
                </a:solidFill>
                <a:latin typeface="Lexend Deca"/>
              </a:rPr>
              <a:t>Logistic Regression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348580" y="2518962"/>
            <a:ext cx="7745389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F4F2E1"/>
                </a:solidFill>
                <a:latin typeface="Lexend Deca"/>
              </a:rPr>
              <a:t>Effortless XGBoost</a:t>
            </a:r>
          </a:p>
        </p:txBody>
      </p:sp>
    </p:spTree>
  </p:cSld>
  <p:clrMapOvr>
    <a:masterClrMapping/>
  </p:clrMapOvr>
  <p:transition spd="slow">
    <p:push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B2F49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-1371665"/>
            <a:ext cx="18288000" cy="12179808"/>
          </a:xfrm>
          <a:custGeom>
            <a:avLst/>
            <a:gdLst/>
            <a:ahLst/>
            <a:cxnLst/>
            <a:rect r="r" b="b" t="t" l="l"/>
            <a:pathLst>
              <a:path h="12179808" w="18288000">
                <a:moveTo>
                  <a:pt x="0" y="0"/>
                </a:moveTo>
                <a:lnTo>
                  <a:pt x="18288000" y="0"/>
                </a:lnTo>
                <a:lnTo>
                  <a:pt x="18288000" y="12179808"/>
                </a:lnTo>
                <a:lnTo>
                  <a:pt x="0" y="121798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-154243" y="912018"/>
            <a:ext cx="10279435" cy="857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5600">
                <a:solidFill>
                  <a:srgbClr val="1B2F49"/>
                </a:solidFill>
                <a:latin typeface="Lexend Deca"/>
              </a:rPr>
              <a:t>Sir, are you lying to me?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77892" y="1881738"/>
            <a:ext cx="8415166" cy="5029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199"/>
              </a:lnSpc>
            </a:pPr>
            <a:r>
              <a:rPr lang="en-US" sz="2799">
                <a:solidFill>
                  <a:srgbClr val="1B2F49"/>
                </a:solidFill>
                <a:latin typeface="Lexend Deca"/>
              </a:rPr>
              <a:t>It says here you have a negative cash balance!! </a:t>
            </a:r>
          </a:p>
        </p:txBody>
      </p:sp>
    </p:spTree>
  </p:cSld>
  <p:clrMapOvr>
    <a:masterClrMapping/>
  </p:clrMapOvr>
  <p:transition spd="slow">
    <p:push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DAGCNsA0v6Y</dc:identifier>
  <dcterms:modified xsi:type="dcterms:W3CDTF">2011-08-01T06:04:30Z</dcterms:modified>
  <cp:revision>1</cp:revision>
  <dc:title>Apresentação de briefing de projeto futurístico azul escuro</dc:title>
</cp:coreProperties>
</file>

<file path=docProps/thumbnail.jpeg>
</file>